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409" r:id="rId2"/>
    <p:sldId id="262" r:id="rId3"/>
    <p:sldId id="309" r:id="rId4"/>
    <p:sldId id="428" r:id="rId5"/>
    <p:sldId id="311" r:id="rId6"/>
    <p:sldId id="411" r:id="rId7"/>
    <p:sldId id="412" r:id="rId8"/>
    <p:sldId id="414" r:id="rId9"/>
    <p:sldId id="426" r:id="rId10"/>
    <p:sldId id="427" r:id="rId11"/>
    <p:sldId id="413" r:id="rId12"/>
    <p:sldId id="415" r:id="rId13"/>
    <p:sldId id="416" r:id="rId14"/>
    <p:sldId id="417" r:id="rId15"/>
    <p:sldId id="418" r:id="rId16"/>
    <p:sldId id="419" r:id="rId17"/>
    <p:sldId id="420" r:id="rId18"/>
    <p:sldId id="421" r:id="rId19"/>
    <p:sldId id="422" r:id="rId20"/>
    <p:sldId id="423" r:id="rId21"/>
    <p:sldId id="424" r:id="rId22"/>
    <p:sldId id="425" r:id="rId23"/>
    <p:sldId id="259" r:id="rId24"/>
  </p:sldIdLst>
  <p:sldSz cx="12192000" cy="6858000"/>
  <p:notesSz cx="9945688" cy="68151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476" autoAdjust="0"/>
  </p:normalViewPr>
  <p:slideViewPr>
    <p:cSldViewPr snapToGrid="0">
      <p:cViewPr varScale="1">
        <p:scale>
          <a:sx n="111" d="100"/>
          <a:sy n="111" d="100"/>
        </p:scale>
        <p:origin x="534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9798" cy="34194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33588" y="1"/>
            <a:ext cx="4309798" cy="34194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C61C5B6-71DD-4911-B113-F284B5CE1FE7}" type="datetime1">
              <a:rPr lang="ko-KR" altLang="en-US"/>
              <a:pPr lvl="0">
                <a:defRPr/>
              </a:pPr>
              <a:t>2023-09-04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73199"/>
            <a:ext cx="4309798" cy="34193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33588" y="6473199"/>
            <a:ext cx="4309798" cy="34193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F4E17BD-BD31-4564-BA46-5470BB8D071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9798" cy="34194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33588" y="1"/>
            <a:ext cx="4309798" cy="34194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A4CFB81-31DC-46B7-AFA2-53D27AA9A63F}" type="datetime1">
              <a:rPr lang="ko-KR" altLang="en-US"/>
              <a:pPr lvl="0">
                <a:defRPr/>
              </a:pPr>
              <a:t>2023-09-04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927350" y="852488"/>
            <a:ext cx="4090988" cy="23002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4569" y="3279785"/>
            <a:ext cx="7956550" cy="2683461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73199"/>
            <a:ext cx="4309798" cy="34193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33588" y="6473199"/>
            <a:ext cx="4309798" cy="341939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1FDC784-3B5B-4E21-BCC2-8D835B4E757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prstTxWarp prst="textNoShape">
              <a:avLst/>
            </a:prstTxWarp>
          </a:bodyPr>
          <a:lstStyle/>
          <a:p>
            <a:pPr lvl="0" eaLnBrk="1" hangingPunct="1">
              <a:spcBef>
                <a:spcPct val="0"/>
              </a:spcBef>
              <a:defRPr/>
            </a:pPr>
            <a:endParaRPr lang="ko-KR" altLang="en-US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>
            <a:prstTxWarp prst="textNoShape">
              <a:avLst/>
            </a:prstTxWarp>
          </a:bodyPr>
          <a:lstStyle/>
          <a:p>
            <a:pPr lvl="0">
              <a:defRPr/>
            </a:pPr>
            <a:fld id="{C8BB2FEE-DBCE-4035-B01B-996F547D1575}" type="slidenum">
              <a:rPr lang="en-US" altLang="en-US">
                <a:latin typeface="굴림"/>
                <a:ea typeface="굴림"/>
              </a:rPr>
              <a:pPr lvl="0">
                <a:defRPr/>
              </a:pPr>
              <a:t>1</a:t>
            </a:fld>
            <a:endParaRPr lang="en-US" altLang="en-US">
              <a:latin typeface="굴림"/>
              <a:ea typeface="굴림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1FDC784-3B5B-4E21-BCC2-8D835B4E757B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1FDC784-3B5B-4E21-BCC2-8D835B4E757B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1FDC784-3B5B-4E21-BCC2-8D835B4E757B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1FDC784-3B5B-4E21-BCC2-8D835B4E757B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1FDC784-3B5B-4E21-BCC2-8D835B4E757B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1FDC784-3B5B-4E21-BCC2-8D835B4E757B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1FDC784-3B5B-4E21-BCC2-8D835B4E757B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1FDC784-3B5B-4E21-BCC2-8D835B4E757B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1FDC784-3B5B-4E21-BCC2-8D835B4E757B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1FDC784-3B5B-4E21-BCC2-8D835B4E757B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390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1FDC784-3B5B-4E21-BCC2-8D835B4E757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1FDC784-3B5B-4E21-BCC2-8D835B4E757B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4184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1FDC784-3B5B-4E21-BCC2-8D835B4E757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4884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1FDC784-3B5B-4E21-BCC2-8D835B4E757B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587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1FDC784-3B5B-4E21-BCC2-8D835B4E757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1FDC784-3B5B-4E21-BCC2-8D835B4E757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1FDC784-3B5B-4E21-BCC2-8D835B4E757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8669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1FDC784-3B5B-4E21-BCC2-8D835B4E757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7396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1FDC784-3B5B-4E21-BCC2-8D835B4E757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4" name="직사각형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5" name="직사각형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6" name="직사각형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7" name="직사각형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0" name="모서리가 둥근 직사각형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1" name="모서리가 둥근 직사각형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직사각형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직사각형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DA3DDA5-F5CD-4C77-92B0-9E9481F1484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32" name="직사각형 31"/>
          <p:cNvSpPr/>
          <p:nvPr userDrawn="1"/>
        </p:nvSpPr>
        <p:spPr>
          <a:xfrm>
            <a:off x="0" y="-4360"/>
            <a:ext cx="1219200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393F4D66-9C93-4E61-946E-A1C27F354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4262996"/>
            <a:ext cx="6400800" cy="1752600"/>
          </a:xfrm>
        </p:spPr>
        <p:txBody>
          <a:bodyPr>
            <a:noAutofit/>
          </a:bodyPr>
          <a:lstStyle>
            <a:lvl1pPr marL="109728" indent="0">
              <a:buNone/>
              <a:defRPr/>
            </a:lvl1pPr>
          </a:lstStyle>
          <a:p>
            <a:pPr algn="ctr" eaLnBrk="1" hangingPunct="1"/>
            <a:r>
              <a:rPr lang="ko-KR" alt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날짜</a:t>
            </a:r>
            <a:endParaRPr lang="en-US" altLang="ko-KR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 eaLnBrk="1" hangingPunct="1"/>
            <a:endParaRPr lang="en-US" altLang="ko-KR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 eaLnBrk="1" hangingPunct="1"/>
            <a:r>
              <a:rPr lang="ko-KR" altLang="en-US" sz="1600" b="1" dirty="0">
                <a:solidFill>
                  <a:schemeClr val="tx1"/>
                </a:solidFill>
                <a:cs typeface="Arial" panose="020B0604020202020204" pitchFamily="34" charset="0"/>
              </a:rPr>
              <a:t>이름</a:t>
            </a:r>
            <a:endParaRPr lang="en-US" altLang="ko-KR" sz="1600" b="1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 eaLnBrk="1" hangingPunct="1"/>
            <a:endParaRPr lang="en-US" altLang="ko-KR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 eaLnBrk="1" hangingPunct="1"/>
            <a:r>
              <a:rPr lang="ko-KR" alt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네트워크 </a:t>
            </a:r>
            <a:r>
              <a:rPr lang="en-US" altLang="ko-KR" sz="1600" dirty="0">
                <a:solidFill>
                  <a:schemeClr val="tx1"/>
                </a:solidFill>
                <a:cs typeface="Arial" panose="020B0604020202020204" pitchFamily="34" charset="0"/>
              </a:rPr>
              <a:t>&amp; </a:t>
            </a:r>
            <a:r>
              <a:rPr lang="ko-KR" alt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데이터베이스 연구실</a:t>
            </a:r>
            <a:endParaRPr lang="en-US" altLang="ko-KR" sz="16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7D7DE6D6-5CC2-48F3-827C-D585EF9CB9D4}"/>
              </a:ext>
            </a:extLst>
          </p:cNvPr>
          <p:cNvSpPr txBox="1">
            <a:spLocks/>
          </p:cNvSpPr>
          <p:nvPr userDrawn="1"/>
        </p:nvSpPr>
        <p:spPr>
          <a:xfrm>
            <a:off x="1577752" y="1476286"/>
            <a:ext cx="9036496" cy="1752599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cap="small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CHAPTER 21 </a:t>
            </a:r>
            <a:br>
              <a:rPr lang="en-US" altLang="ko-KR" sz="2800" cap="small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br>
              <a:rPr lang="en-US" altLang="ko-KR" sz="2800" cap="small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</a:br>
            <a:r>
              <a:rPr lang="ko-KR" altLang="en-US" b="1" cap="small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제목</a:t>
            </a:r>
            <a:endParaRPr lang="ko-KR" altLang="en-US" sz="2800" b="1" cap="small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1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230AAC-BC6F-4A7B-81DE-EFA3CD0C09EA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385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E502D9-7A43-4D52-B672-EC77E1E028FA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155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4" name="직사각형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5" name="직사각형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6" name="직사각형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7" name="직사각형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0" name="모서리가 둥근 직사각형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1" name="모서리가 둥근 직사각형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직사각형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직사각형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E30E2307-1E40-4E12-8716-25BFDA8E7013}" type="datetime1">
              <a:rPr lang="en-US" smtClean="0"/>
              <a:pPr/>
              <a:t>9/4/2023</a:t>
            </a:fld>
            <a:endParaRPr 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DA3DDA5-F5CD-4C77-92B0-9E9481F1484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32" name="직사각형 31"/>
          <p:cNvSpPr/>
          <p:nvPr userDrawn="1"/>
        </p:nvSpPr>
        <p:spPr>
          <a:xfrm>
            <a:off x="0" y="-4360"/>
            <a:ext cx="1219200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368155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B45EC4A9-FE6A-48EC-B998-4B7AD00BB17C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102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6C95A6-CF97-4146-AB8E-96F77D4E81FA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9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840980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840980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DC7F5B-F962-40C3-829D-4B5967626AD1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57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8000" y="892834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8000" y="1994804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294968" y="1994804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508000" y="2458353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91073" y="2458353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>
              <a:defRPr/>
            </a:pPr>
            <a:fld id="{502D7DA1-6C17-4183-B11F-95DBCE05D473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601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pPr>
              <a:defRPr/>
            </a:pPr>
            <a:fld id="{5B7A9DCD-2275-47EF-878E-4073C7F7388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32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2EE75-8FD8-4179-93D8-139C0ECCF2F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335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37995" y="77646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7137995" y="1716657"/>
            <a:ext cx="4511040" cy="491179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726C5C-6D9B-4068-A2BF-16865BCF239F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17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5630A1-2EDA-4BE8-B876-86F9F4215A7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43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직사각형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0" name="직사각형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1" name="직사각형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직사각형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3" name="모서리가 둥근 직사각형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4" name="모서리가 둥근 직사각형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5" name="직사각형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6" name="직사각형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7" name="직사각형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8" name="직사각형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9" name="직사각형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0" name="직사각형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571106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09600" y="1674482"/>
            <a:ext cx="10972800" cy="490005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6950E27-4FE2-40CE-B401-D86AD36FFBE8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96813" y="6493261"/>
            <a:ext cx="1933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1200">
                <a:latin typeface="+mn-lt"/>
              </a:rPr>
              <a:t>Network &amp; Database Lab.</a:t>
            </a:r>
            <a:endParaRPr lang="ko-KR" altLang="en-US" sz="1200">
              <a:latin typeface="+mn-lt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9347143" y="6493261"/>
            <a:ext cx="2686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err="1">
                <a:latin typeface="+mn-lt"/>
              </a:rPr>
              <a:t>Chungbuk</a:t>
            </a:r>
            <a:r>
              <a:rPr lang="en-US" altLang="ko-KR" sz="1200">
                <a:latin typeface="+mn-lt"/>
              </a:rPr>
              <a:t> National University, Korea</a:t>
            </a:r>
            <a:endParaRPr lang="ko-KR" alt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173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1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1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1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1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o110115@chungbuk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plus0521@naver.com" TargetMode="External"/><Relationship Id="rId5" Type="http://schemas.openxmlformats.org/officeDocument/2006/relationships/hyperlink" Target="mailto:kang815595@gmail.com" TargetMode="External"/><Relationship Id="rId4" Type="http://schemas.openxmlformats.org/officeDocument/2006/relationships/hyperlink" Target="mailto:imisbeaful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62871" y="1419893"/>
            <a:ext cx="10666258" cy="1694577"/>
          </a:xfrm>
          <a:prstGeom prst="rect">
            <a:avLst/>
          </a:prstGeom>
          <a:solidFill>
            <a:srgbClr val="242852"/>
          </a:solidFill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3300" b="1" dirty="0">
                <a:solidFill>
                  <a:schemeClr val="bg1"/>
                </a:solidFill>
              </a:rPr>
              <a:t>Cognitive stimulation training medical game to delay the progression of dementia </a:t>
            </a:r>
          </a:p>
          <a:p>
            <a:pPr lvl="0" algn="ctr">
              <a:defRPr/>
            </a:pPr>
            <a:r>
              <a:rPr lang="en-US" altLang="ko-KR" sz="3000" b="1" dirty="0">
                <a:solidFill>
                  <a:schemeClr val="bg1"/>
                </a:solidFill>
              </a:rPr>
              <a:t>-</a:t>
            </a:r>
            <a:r>
              <a:rPr lang="en-US" altLang="ko-KR" sz="3000" b="1" dirty="0" err="1">
                <a:solidFill>
                  <a:schemeClr val="bg1"/>
                </a:solidFill>
              </a:rPr>
              <a:t>stimu</a:t>
            </a:r>
            <a:r>
              <a:rPr lang="en-US" altLang="ko-KR" sz="3000" b="1" dirty="0">
                <a:solidFill>
                  <a:schemeClr val="bg1"/>
                </a:solidFill>
              </a:rPr>
              <a:t> </a:t>
            </a:r>
            <a:r>
              <a:rPr lang="en-US" altLang="ko-KR" sz="3000" b="1" dirty="0" err="1">
                <a:solidFill>
                  <a:schemeClr val="bg1"/>
                </a:solidFill>
              </a:rPr>
              <a:t>stimu</a:t>
            </a:r>
            <a:r>
              <a:rPr lang="en-US" altLang="ko-KR" sz="3000" b="1" dirty="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56513" y="4353886"/>
            <a:ext cx="687897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/>
              <a:t>2023. 08. 17</a:t>
            </a:r>
          </a:p>
          <a:p>
            <a:pPr lvl="0" algn="ctr">
              <a:defRPr/>
            </a:pPr>
            <a:endParaRPr lang="en-US" altLang="ko-KR" dirty="0"/>
          </a:p>
          <a:p>
            <a:pPr lvl="0" algn="ctr">
              <a:defRPr/>
            </a:pPr>
            <a:r>
              <a:rPr lang="ko-KR" altLang="en-US" dirty="0"/>
              <a:t> </a:t>
            </a:r>
            <a:r>
              <a:rPr lang="en-US" altLang="ko-KR" dirty="0"/>
              <a:t>Gluck</a:t>
            </a:r>
          </a:p>
          <a:p>
            <a:pPr lvl="0" algn="ctr">
              <a:defRPr/>
            </a:pPr>
            <a:endParaRPr lang="ko-KR" altLang="en-US" dirty="0"/>
          </a:p>
          <a:p>
            <a:pPr lvl="0" algn="ctr">
              <a:defRPr/>
            </a:pPr>
            <a:r>
              <a:rPr lang="en-US" altLang="ko-KR" dirty="0">
                <a:hlinkClick r:id="rId3"/>
              </a:rPr>
              <a:t>cho110115@chungbuk.ac.kr</a:t>
            </a:r>
            <a:endParaRPr lang="en-US" altLang="ko-KR" dirty="0"/>
          </a:p>
          <a:p>
            <a:pPr lvl="0" algn="ctr">
              <a:defRPr/>
            </a:pPr>
            <a:r>
              <a:rPr lang="en-US" altLang="ko-KR" dirty="0">
                <a:hlinkClick r:id="rId4"/>
              </a:rPr>
              <a:t>imisbeaful@gmail.com</a:t>
            </a:r>
            <a:endParaRPr lang="en-US" altLang="ko-KR" dirty="0"/>
          </a:p>
          <a:p>
            <a:pPr lvl="0" algn="ctr">
              <a:defRPr/>
            </a:pPr>
            <a:r>
              <a:rPr lang="en-US" altLang="ko-KR" dirty="0">
                <a:hlinkClick r:id="rId5"/>
              </a:rPr>
              <a:t>kang815595@gmail.com</a:t>
            </a:r>
            <a:endParaRPr lang="en-US" altLang="ko-KR" dirty="0"/>
          </a:p>
          <a:p>
            <a:pPr lvl="0" algn="ctr">
              <a:defRPr/>
            </a:pPr>
            <a:r>
              <a:rPr lang="en-US" altLang="ko-KR" b="0" i="0" dirty="0">
                <a:solidFill>
                  <a:srgbClr val="767678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6"/>
              </a:rPr>
              <a:t>plus0521@naver.com</a:t>
            </a:r>
            <a:endParaRPr lang="en-US" altLang="ko-KR" b="0" i="0" dirty="0">
              <a:solidFill>
                <a:srgbClr val="767678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lvl="0" algn="ctr">
              <a:defRPr/>
            </a:pPr>
            <a:endParaRPr lang="en-US" altLang="ko-KR" dirty="0"/>
          </a:p>
        </p:txBody>
      </p:sp>
    </p:spTree>
  </p:cSld>
  <p:clrMapOvr>
    <a:masterClrMapping/>
  </p:clrMapOvr>
  <p:transition advTm="2792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14692" y="6553740"/>
            <a:ext cx="777307" cy="304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252703"/>
            <a:ext cx="2824717" cy="6052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게임 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45EC4A9-FE6A-48EC-B998-4B7AD00BB17C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794132" y="1323171"/>
            <a:ext cx="7229820" cy="286897"/>
          </a:xfrm>
          <a:prstGeom prst="rect">
            <a:avLst/>
          </a:prstGeom>
        </p:spPr>
        <p:txBody>
          <a:bodyPr wrap="square"/>
          <a:lstStyle/>
          <a:p>
            <a:pPr marL="0" lvl="0" indent="0">
              <a:buFont typeface="Wingdings"/>
              <a:buNone/>
              <a:defRPr/>
            </a:pPr>
            <a:r>
              <a:rPr lang="en-US" altLang="ko-KR" b="1" dirty="0">
                <a:latin typeface="나눔고딕"/>
                <a:ea typeface="나눔고딕"/>
              </a:rPr>
              <a:t>- </a:t>
            </a:r>
            <a:r>
              <a:rPr lang="ko-KR" altLang="en-US" b="1" dirty="0">
                <a:latin typeface="나눔고딕"/>
                <a:ea typeface="나눔고딕"/>
              </a:rPr>
              <a:t>환자 등록</a:t>
            </a:r>
            <a:r>
              <a:rPr lang="en-US" altLang="ko-KR" b="1" dirty="0">
                <a:latin typeface="나눔고딕"/>
                <a:ea typeface="나눔고딕"/>
              </a:rPr>
              <a:t>(</a:t>
            </a:r>
            <a:r>
              <a:rPr lang="ko-KR" altLang="en-US" b="1" dirty="0">
                <a:latin typeface="나눔고딕"/>
                <a:ea typeface="나눔고딕"/>
              </a:rPr>
              <a:t>치매 분류</a:t>
            </a:r>
            <a:r>
              <a:rPr lang="en-US" altLang="ko-KR" b="1" dirty="0">
                <a:latin typeface="나눔고딕"/>
                <a:ea typeface="나눔고딕"/>
              </a:rPr>
              <a:t>) </a:t>
            </a:r>
            <a:endParaRPr lang="ko-KR" altLang="en-US" b="1" dirty="0">
              <a:latin typeface="나눔고딕"/>
              <a:ea typeface="나눔고딕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8362B4-9EAE-BDD8-29BD-2692D0934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840980"/>
            <a:ext cx="6201103" cy="4712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A8815D-6FC8-442A-FC03-1B6E6D3F0BA5}"/>
              </a:ext>
            </a:extLst>
          </p:cNvPr>
          <p:cNvSpPr txBox="1"/>
          <p:nvPr/>
        </p:nvSpPr>
        <p:spPr>
          <a:xfrm>
            <a:off x="6884276" y="1840980"/>
            <a:ext cx="5031372" cy="480131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Normal</a:t>
            </a:r>
          </a:p>
          <a:p>
            <a:r>
              <a:rPr lang="en-US" altLang="ko-KR" dirty="0"/>
              <a:t>  - </a:t>
            </a:r>
            <a:r>
              <a:rPr lang="ko-KR" altLang="en-US" dirty="0"/>
              <a:t>기억력과 인지능력이 정상적인 상태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Mild Cognitive Impairment</a:t>
            </a:r>
          </a:p>
          <a:p>
            <a:r>
              <a:rPr lang="en-US" altLang="ko-KR" dirty="0"/>
              <a:t>  - </a:t>
            </a:r>
            <a:r>
              <a:rPr lang="ko-KR" altLang="en-US" dirty="0"/>
              <a:t>기억력</a:t>
            </a:r>
            <a:r>
              <a:rPr lang="en-US" altLang="ko-KR" dirty="0"/>
              <a:t>, </a:t>
            </a:r>
            <a:r>
              <a:rPr lang="ko-KR" altLang="en-US" dirty="0"/>
              <a:t>집중력</a:t>
            </a:r>
            <a:r>
              <a:rPr lang="en-US" altLang="ko-KR" dirty="0"/>
              <a:t>, </a:t>
            </a:r>
            <a:r>
              <a:rPr lang="ko-KR" altLang="en-US" dirty="0"/>
              <a:t>언어 능력이 저하되었지만 일상</a:t>
            </a:r>
            <a:endParaRPr lang="en-US" altLang="ko-KR" dirty="0"/>
          </a:p>
          <a:p>
            <a:r>
              <a:rPr lang="ko-KR" altLang="en-US" dirty="0"/>
              <a:t>   생활에 큰 영향이 없는 상태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Moderate Dementia</a:t>
            </a:r>
          </a:p>
          <a:p>
            <a:r>
              <a:rPr lang="en-US" altLang="ko-KR" dirty="0"/>
              <a:t> -  </a:t>
            </a:r>
            <a:r>
              <a:rPr lang="ko-KR" altLang="en-US" dirty="0"/>
              <a:t>기억력</a:t>
            </a:r>
            <a:r>
              <a:rPr lang="en-US" altLang="ko-KR" dirty="0"/>
              <a:t>, </a:t>
            </a:r>
            <a:r>
              <a:rPr lang="ko-KR" altLang="en-US" dirty="0"/>
              <a:t>인지능력이 상당히 저하된 상태로 주변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환경에서의 도움이 필요한 상태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Severe Dementia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일상생활의 도움이 필요하며 자기 보호 능력이 저하된 상태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22FAEA1-34A8-51B3-E9BD-78BB064345C6}"/>
              </a:ext>
            </a:extLst>
          </p:cNvPr>
          <p:cNvSpPr/>
          <p:nvPr/>
        </p:nvSpPr>
        <p:spPr>
          <a:xfrm>
            <a:off x="1923394" y="4887309"/>
            <a:ext cx="3520966" cy="725215"/>
          </a:xfrm>
          <a:prstGeom prst="ellipse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813556"/>
      </p:ext>
    </p:extLst>
  </p:cSld>
  <p:clrMapOvr>
    <a:masterClrMapping/>
  </p:clrMapOvr>
  <p:transition advTm="3839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14692" y="6553740"/>
            <a:ext cx="777307" cy="304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252703"/>
            <a:ext cx="2824717" cy="6052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방법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45EC4A9-FE6A-48EC-B998-4B7AD00BB17C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794132" y="1323171"/>
            <a:ext cx="7229820" cy="286897"/>
          </a:xfrm>
          <a:prstGeom prst="rect">
            <a:avLst/>
          </a:prstGeom>
        </p:spPr>
        <p:txBody>
          <a:bodyPr wrap="square"/>
          <a:lstStyle/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latin typeface="나눔고딕"/>
                <a:ea typeface="나눔고딕"/>
              </a:rPr>
              <a:t>- Level 1: </a:t>
            </a:r>
            <a:r>
              <a:rPr lang="ko-KR" altLang="en-US" b="1">
                <a:latin typeface="나눔고딕"/>
                <a:ea typeface="나눔고딕"/>
              </a:rPr>
              <a:t>색 찾기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60270" y="1980247"/>
            <a:ext cx="7920990" cy="393760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</p:spTree>
  </p:cSld>
  <p:clrMapOvr>
    <a:masterClrMapping/>
  </p:clrMapOvr>
  <p:transition advTm="3628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14692" y="6553740"/>
            <a:ext cx="777307" cy="304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252703"/>
            <a:ext cx="2824717" cy="6052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방법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45EC4A9-FE6A-48EC-B998-4B7AD00BB17C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794132" y="1323171"/>
            <a:ext cx="7229820" cy="286897"/>
          </a:xfrm>
          <a:prstGeom prst="rect">
            <a:avLst/>
          </a:prstGeom>
        </p:spPr>
        <p:txBody>
          <a:bodyPr wrap="square"/>
          <a:lstStyle/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latin typeface="나눔고딕"/>
                <a:ea typeface="나눔고딕"/>
              </a:rPr>
              <a:t>- Level 1: </a:t>
            </a:r>
            <a:r>
              <a:rPr lang="ko-KR" altLang="en-US" b="1">
                <a:latin typeface="나눔고딕"/>
                <a:ea typeface="나눔고딕"/>
              </a:rPr>
              <a:t>색 찾기</a:t>
            </a:r>
          </a:p>
        </p:txBody>
      </p:sp>
      <p:pic>
        <p:nvPicPr>
          <p:cNvPr id="27" name="그림 26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12076" y="1980247"/>
            <a:ext cx="5400675" cy="3600450"/>
          </a:xfrm>
          <a:prstGeom prst="rect">
            <a:avLst/>
          </a:prstGeom>
        </p:spPr>
      </p:pic>
      <p:pic>
        <p:nvPicPr>
          <p:cNvPr id="28" name="그림 27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6408801" y="1980247"/>
            <a:ext cx="5400675" cy="3600450"/>
          </a:xfrm>
          <a:prstGeom prst="rect">
            <a:avLst/>
          </a:prstGeom>
        </p:spPr>
      </p:pic>
      <p:sp>
        <p:nvSpPr>
          <p:cNvPr id="29" name="가로 글상자 28"/>
          <p:cNvSpPr txBox="1"/>
          <p:nvPr/>
        </p:nvSpPr>
        <p:spPr>
          <a:xfrm>
            <a:off x="2708672" y="5796724"/>
            <a:ext cx="1738312" cy="250031"/>
          </a:xfrm>
          <a:prstGeom prst="rect">
            <a:avLst/>
          </a:prstGeom>
        </p:spPr>
        <p:txBody>
          <a:bodyPr wrap="square"/>
          <a:lstStyle/>
          <a:p>
            <a:pPr lvl="0">
              <a:defRPr/>
            </a:pPr>
            <a:r>
              <a:rPr lang="ko-KR" altLang="en-US" b="1">
                <a:latin typeface="나눔고딕"/>
                <a:ea typeface="나눔고딕"/>
              </a:rPr>
              <a:t>정답</a:t>
            </a:r>
          </a:p>
        </p:txBody>
      </p:sp>
      <p:sp>
        <p:nvSpPr>
          <p:cNvPr id="31" name="가로 글상자 30"/>
          <p:cNvSpPr txBox="1"/>
          <p:nvPr/>
        </p:nvSpPr>
        <p:spPr>
          <a:xfrm>
            <a:off x="8564166" y="5796724"/>
            <a:ext cx="1738312" cy="250031"/>
          </a:xfrm>
          <a:prstGeom prst="rect">
            <a:avLst/>
          </a:prstGeom>
        </p:spPr>
        <p:txBody>
          <a:bodyPr wrap="square"/>
          <a:lstStyle/>
          <a:p>
            <a:pPr lvl="0"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</a:rPr>
              <a:t>오답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</p:spTree>
  </p:cSld>
  <p:clrMapOvr>
    <a:masterClrMapping/>
  </p:clrMapOvr>
  <p:transition advTm="3567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14692" y="6553740"/>
            <a:ext cx="777307" cy="304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252703"/>
            <a:ext cx="2824717" cy="6052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방법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45EC4A9-FE6A-48EC-B998-4B7AD00BB17C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794132" y="1323171"/>
            <a:ext cx="7229820" cy="286897"/>
          </a:xfrm>
          <a:prstGeom prst="rect">
            <a:avLst/>
          </a:prstGeom>
        </p:spPr>
        <p:txBody>
          <a:bodyPr wrap="square"/>
          <a:lstStyle/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latin typeface="나눔고딕"/>
                <a:ea typeface="나눔고딕"/>
              </a:rPr>
              <a:t>- Level 2: </a:t>
            </a:r>
            <a:r>
              <a:rPr lang="ko-KR" altLang="en-US" b="1">
                <a:latin typeface="나눔고딕"/>
                <a:ea typeface="나눔고딕"/>
              </a:rPr>
              <a:t>도형 찾기</a:t>
            </a:r>
          </a:p>
        </p:txBody>
      </p:sp>
      <p:pic>
        <p:nvPicPr>
          <p:cNvPr id="27" name="그림 26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2160270" y="1980247"/>
            <a:ext cx="7920990" cy="396049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</p:spTree>
  </p:cSld>
  <p:clrMapOvr>
    <a:masterClrMapping/>
  </p:clrMapOvr>
  <p:transition advTm="4009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14692" y="6553740"/>
            <a:ext cx="777307" cy="304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252703"/>
            <a:ext cx="2824717" cy="6052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방법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45EC4A9-FE6A-48EC-B998-4B7AD00BB17C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794132" y="1323171"/>
            <a:ext cx="7229820" cy="286897"/>
          </a:xfrm>
          <a:prstGeom prst="rect">
            <a:avLst/>
          </a:prstGeom>
        </p:spPr>
        <p:txBody>
          <a:bodyPr wrap="square"/>
          <a:lstStyle/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latin typeface="나눔고딕"/>
                <a:ea typeface="나눔고딕"/>
              </a:rPr>
              <a:t>- Level 2: </a:t>
            </a:r>
            <a:r>
              <a:rPr lang="ko-KR" altLang="en-US" b="1">
                <a:latin typeface="나눔고딕"/>
                <a:ea typeface="나눔고딕"/>
              </a:rPr>
              <a:t>도형 찾기</a:t>
            </a:r>
          </a:p>
        </p:txBody>
      </p:sp>
      <p:sp>
        <p:nvSpPr>
          <p:cNvPr id="29" name="가로 글상자 28"/>
          <p:cNvSpPr txBox="1"/>
          <p:nvPr/>
        </p:nvSpPr>
        <p:spPr>
          <a:xfrm>
            <a:off x="2708672" y="5796724"/>
            <a:ext cx="1738312" cy="250031"/>
          </a:xfrm>
          <a:prstGeom prst="rect">
            <a:avLst/>
          </a:prstGeom>
        </p:spPr>
        <p:txBody>
          <a:bodyPr wrap="square"/>
          <a:lstStyle/>
          <a:p>
            <a:pPr lvl="0">
              <a:defRPr/>
            </a:pPr>
            <a:r>
              <a:rPr lang="ko-KR" altLang="en-US" b="1">
                <a:latin typeface="나눔고딕"/>
                <a:ea typeface="나눔고딕"/>
              </a:rPr>
              <a:t>정답</a:t>
            </a:r>
          </a:p>
        </p:txBody>
      </p:sp>
      <p:sp>
        <p:nvSpPr>
          <p:cNvPr id="31" name="가로 글상자 30"/>
          <p:cNvSpPr txBox="1"/>
          <p:nvPr/>
        </p:nvSpPr>
        <p:spPr>
          <a:xfrm>
            <a:off x="8564166" y="5796724"/>
            <a:ext cx="1738312" cy="250031"/>
          </a:xfrm>
          <a:prstGeom prst="rect">
            <a:avLst/>
          </a:prstGeom>
        </p:spPr>
        <p:txBody>
          <a:bodyPr wrap="square"/>
          <a:lstStyle/>
          <a:p>
            <a:pPr lvl="0"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</a:rPr>
              <a:t>오답</a:t>
            </a:r>
          </a:p>
        </p:txBody>
      </p:sp>
      <p:pic>
        <p:nvPicPr>
          <p:cNvPr id="32" name="그림 31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12076" y="1980247"/>
            <a:ext cx="5400675" cy="3600450"/>
          </a:xfrm>
          <a:prstGeom prst="rect">
            <a:avLst/>
          </a:prstGeom>
        </p:spPr>
      </p:pic>
      <p:pic>
        <p:nvPicPr>
          <p:cNvPr id="33" name="그림 32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6408801" y="1980247"/>
            <a:ext cx="5400675" cy="360045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</p:spTree>
  </p:cSld>
  <p:clrMapOvr>
    <a:masterClrMapping/>
  </p:clrMapOvr>
  <p:transition advTm="3377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14692" y="6553740"/>
            <a:ext cx="777307" cy="304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252703"/>
            <a:ext cx="2824717" cy="6052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방법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45EC4A9-FE6A-48EC-B998-4B7AD00BB17C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794132" y="1323171"/>
            <a:ext cx="7229820" cy="286897"/>
          </a:xfrm>
          <a:prstGeom prst="rect">
            <a:avLst/>
          </a:prstGeom>
        </p:spPr>
        <p:txBody>
          <a:bodyPr wrap="square"/>
          <a:lstStyle/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latin typeface="나눔고딕"/>
                <a:ea typeface="나눔고딕"/>
              </a:rPr>
              <a:t>- Level 3: </a:t>
            </a:r>
            <a:r>
              <a:rPr lang="ko-KR" altLang="en-US" b="1">
                <a:latin typeface="나눔고딕"/>
                <a:ea typeface="나눔고딕"/>
              </a:rPr>
              <a:t>가장 큰 수 찾기</a:t>
            </a:r>
          </a:p>
        </p:txBody>
      </p:sp>
      <p:pic>
        <p:nvPicPr>
          <p:cNvPr id="28" name="그림 27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2160270" y="1980247"/>
            <a:ext cx="7920990" cy="396049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</p:spTree>
  </p:cSld>
  <p:clrMapOvr>
    <a:masterClrMapping/>
  </p:clrMapOvr>
  <p:transition advTm="3259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14692" y="6553740"/>
            <a:ext cx="777307" cy="304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252703"/>
            <a:ext cx="2824717" cy="6052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방법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45EC4A9-FE6A-48EC-B998-4B7AD00BB17C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794132" y="1323171"/>
            <a:ext cx="7229820" cy="286897"/>
          </a:xfrm>
          <a:prstGeom prst="rect">
            <a:avLst/>
          </a:prstGeom>
        </p:spPr>
        <p:txBody>
          <a:bodyPr wrap="square"/>
          <a:lstStyle/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latin typeface="나눔고딕"/>
                <a:ea typeface="나눔고딕"/>
              </a:rPr>
              <a:t>- Level 3: </a:t>
            </a:r>
            <a:r>
              <a:rPr lang="ko-KR" altLang="en-US" b="1">
                <a:latin typeface="나눔고딕"/>
                <a:ea typeface="나눔고딕"/>
              </a:rPr>
              <a:t>가장 큰 수 찾기</a:t>
            </a:r>
          </a:p>
        </p:txBody>
      </p:sp>
      <p:sp>
        <p:nvSpPr>
          <p:cNvPr id="29" name="가로 글상자 28"/>
          <p:cNvSpPr txBox="1"/>
          <p:nvPr/>
        </p:nvSpPr>
        <p:spPr>
          <a:xfrm>
            <a:off x="2708672" y="5796724"/>
            <a:ext cx="1738312" cy="250031"/>
          </a:xfrm>
          <a:prstGeom prst="rect">
            <a:avLst/>
          </a:prstGeom>
        </p:spPr>
        <p:txBody>
          <a:bodyPr wrap="square"/>
          <a:lstStyle/>
          <a:p>
            <a:pPr lvl="0">
              <a:defRPr/>
            </a:pPr>
            <a:r>
              <a:rPr lang="ko-KR" altLang="en-US" b="1">
                <a:latin typeface="나눔고딕"/>
                <a:ea typeface="나눔고딕"/>
              </a:rPr>
              <a:t>정답</a:t>
            </a:r>
          </a:p>
        </p:txBody>
      </p:sp>
      <p:sp>
        <p:nvSpPr>
          <p:cNvPr id="31" name="가로 글상자 30"/>
          <p:cNvSpPr txBox="1"/>
          <p:nvPr/>
        </p:nvSpPr>
        <p:spPr>
          <a:xfrm>
            <a:off x="8564166" y="5796724"/>
            <a:ext cx="1738312" cy="250031"/>
          </a:xfrm>
          <a:prstGeom prst="rect">
            <a:avLst/>
          </a:prstGeom>
        </p:spPr>
        <p:txBody>
          <a:bodyPr wrap="square"/>
          <a:lstStyle/>
          <a:p>
            <a:pPr lvl="0"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</a:rPr>
              <a:t>오답</a:t>
            </a:r>
          </a:p>
        </p:txBody>
      </p:sp>
      <p:pic>
        <p:nvPicPr>
          <p:cNvPr id="32" name="그림 31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12076" y="1980247"/>
            <a:ext cx="5400675" cy="3600450"/>
          </a:xfrm>
          <a:prstGeom prst="rect">
            <a:avLst/>
          </a:prstGeom>
        </p:spPr>
      </p:pic>
      <p:pic>
        <p:nvPicPr>
          <p:cNvPr id="33" name="그림 32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6408801" y="1980247"/>
            <a:ext cx="5400675" cy="3600450"/>
          </a:xfrm>
          <a:prstGeom prst="rect">
            <a:avLst/>
          </a:prstGeom>
        </p:spPr>
      </p:pic>
      <p:pic>
        <p:nvPicPr>
          <p:cNvPr id="34" name="그림 33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612076" y="1980247"/>
            <a:ext cx="5400675" cy="3600450"/>
          </a:xfrm>
          <a:prstGeom prst="rect">
            <a:avLst/>
          </a:prstGeom>
        </p:spPr>
      </p:pic>
      <p:pic>
        <p:nvPicPr>
          <p:cNvPr id="35" name="그림 34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6408801" y="1980247"/>
            <a:ext cx="5400675" cy="360045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</p:spTree>
  </p:cSld>
  <p:clrMapOvr>
    <a:masterClrMapping/>
  </p:clrMapOvr>
  <p:transition advTm="3603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14692" y="6553740"/>
            <a:ext cx="777307" cy="304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252703"/>
            <a:ext cx="2824717" cy="6052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방법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45EC4A9-FE6A-48EC-B998-4B7AD00BB17C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794132" y="1323171"/>
            <a:ext cx="7229820" cy="286897"/>
          </a:xfrm>
          <a:prstGeom prst="rect">
            <a:avLst/>
          </a:prstGeom>
        </p:spPr>
        <p:txBody>
          <a:bodyPr wrap="square"/>
          <a:lstStyle/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latin typeface="나눔고딕"/>
                <a:ea typeface="나눔고딕"/>
              </a:rPr>
              <a:t>- Level 4: </a:t>
            </a:r>
            <a:r>
              <a:rPr lang="ko-KR" altLang="en-US" b="1">
                <a:latin typeface="나눔고딕"/>
                <a:ea typeface="나눔고딕"/>
              </a:rPr>
              <a:t>음식 찾기</a:t>
            </a:r>
          </a:p>
          <a:p>
            <a:pPr marL="0" lvl="0" indent="0">
              <a:buFont typeface="Wingdings"/>
              <a:buNone/>
              <a:defRPr/>
            </a:pPr>
            <a:endParaRPr lang="ko-KR" altLang="en-US" b="1">
              <a:latin typeface="나눔고딕"/>
              <a:ea typeface="나눔고딕"/>
            </a:endParaRPr>
          </a:p>
        </p:txBody>
      </p:sp>
      <p:pic>
        <p:nvPicPr>
          <p:cNvPr id="28" name="그림 27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2160270" y="1980247"/>
            <a:ext cx="7920990" cy="3960495"/>
          </a:xfrm>
          <a:prstGeom prst="rect">
            <a:avLst/>
          </a:prstGeom>
        </p:spPr>
      </p:pic>
      <p:pic>
        <p:nvPicPr>
          <p:cNvPr id="29" name="그림 28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2160270" y="1980247"/>
            <a:ext cx="7920990" cy="396049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</p:spTree>
  </p:cSld>
  <p:clrMapOvr>
    <a:masterClrMapping/>
  </p:clrMapOvr>
  <p:transition advTm="3484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14692" y="6553740"/>
            <a:ext cx="777307" cy="304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252703"/>
            <a:ext cx="2824717" cy="6052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방법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45EC4A9-FE6A-48EC-B998-4B7AD00BB17C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794132" y="1323171"/>
            <a:ext cx="7229820" cy="286897"/>
          </a:xfrm>
          <a:prstGeom prst="rect">
            <a:avLst/>
          </a:prstGeom>
        </p:spPr>
        <p:txBody>
          <a:bodyPr wrap="square"/>
          <a:lstStyle/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latin typeface="나눔고딕"/>
                <a:ea typeface="나눔고딕"/>
              </a:rPr>
              <a:t>- Level 4: </a:t>
            </a:r>
            <a:r>
              <a:rPr lang="ko-KR" altLang="en-US" b="1">
                <a:latin typeface="나눔고딕"/>
                <a:ea typeface="나눔고딕"/>
              </a:rPr>
              <a:t>음식 찾기</a:t>
            </a:r>
          </a:p>
        </p:txBody>
      </p:sp>
      <p:sp>
        <p:nvSpPr>
          <p:cNvPr id="29" name="가로 글상자 28"/>
          <p:cNvSpPr txBox="1"/>
          <p:nvPr/>
        </p:nvSpPr>
        <p:spPr>
          <a:xfrm>
            <a:off x="2708672" y="5796724"/>
            <a:ext cx="1738312" cy="250031"/>
          </a:xfrm>
          <a:prstGeom prst="rect">
            <a:avLst/>
          </a:prstGeom>
        </p:spPr>
        <p:txBody>
          <a:bodyPr wrap="square"/>
          <a:lstStyle/>
          <a:p>
            <a:pPr lvl="0">
              <a:defRPr/>
            </a:pPr>
            <a:r>
              <a:rPr lang="ko-KR" altLang="en-US" b="1">
                <a:latin typeface="나눔고딕"/>
                <a:ea typeface="나눔고딕"/>
              </a:rPr>
              <a:t>정답</a:t>
            </a:r>
          </a:p>
        </p:txBody>
      </p:sp>
      <p:sp>
        <p:nvSpPr>
          <p:cNvPr id="31" name="가로 글상자 30"/>
          <p:cNvSpPr txBox="1"/>
          <p:nvPr/>
        </p:nvSpPr>
        <p:spPr>
          <a:xfrm>
            <a:off x="8564166" y="5796724"/>
            <a:ext cx="1738312" cy="250031"/>
          </a:xfrm>
          <a:prstGeom prst="rect">
            <a:avLst/>
          </a:prstGeom>
        </p:spPr>
        <p:txBody>
          <a:bodyPr wrap="square"/>
          <a:lstStyle/>
          <a:p>
            <a:pPr lvl="0"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</a:rPr>
              <a:t>오답</a:t>
            </a:r>
          </a:p>
        </p:txBody>
      </p:sp>
      <p:pic>
        <p:nvPicPr>
          <p:cNvPr id="39" name="그림 38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408802" y="1980247"/>
            <a:ext cx="5400675" cy="3600450"/>
          </a:xfrm>
          <a:prstGeom prst="rect">
            <a:avLst/>
          </a:prstGeom>
        </p:spPr>
      </p:pic>
      <p:pic>
        <p:nvPicPr>
          <p:cNvPr id="40" name="그림 39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612076" y="1980247"/>
            <a:ext cx="5400675" cy="360045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</p:spTree>
  </p:cSld>
  <p:clrMapOvr>
    <a:masterClrMapping/>
  </p:clrMapOvr>
  <p:transition advTm="386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14692" y="6553740"/>
            <a:ext cx="777307" cy="304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252703"/>
            <a:ext cx="2824717" cy="6052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방법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45EC4A9-FE6A-48EC-B998-4B7AD00BB17C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794132" y="1323171"/>
            <a:ext cx="7229820" cy="286897"/>
          </a:xfrm>
          <a:prstGeom prst="rect">
            <a:avLst/>
          </a:prstGeom>
        </p:spPr>
        <p:txBody>
          <a:bodyPr wrap="square"/>
          <a:lstStyle/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latin typeface="나눔고딕"/>
                <a:ea typeface="나눔고딕"/>
              </a:rPr>
              <a:t>- Level 5: </a:t>
            </a:r>
            <a:r>
              <a:rPr lang="ko-KR" altLang="en-US" b="1">
                <a:latin typeface="나눔고딕"/>
                <a:ea typeface="나눔고딕"/>
              </a:rPr>
              <a:t>동물 찾기</a:t>
            </a:r>
          </a:p>
          <a:p>
            <a:pPr marL="0" lvl="0" indent="0">
              <a:buFont typeface="Wingdings"/>
              <a:buNone/>
              <a:defRPr/>
            </a:pPr>
            <a:endParaRPr lang="ko-KR" altLang="en-US" b="1">
              <a:latin typeface="나눔고딕"/>
              <a:ea typeface="나눔고딕"/>
            </a:endParaRPr>
          </a:p>
        </p:txBody>
      </p:sp>
      <p:pic>
        <p:nvPicPr>
          <p:cNvPr id="30" name="그림 29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2160270" y="1980247"/>
            <a:ext cx="7920990" cy="396049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</p:spTree>
  </p:cSld>
  <p:clrMapOvr>
    <a:masterClrMapping/>
  </p:clrMapOvr>
  <p:transition advTm="4074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8179" y="6264961"/>
            <a:ext cx="1930832" cy="5930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>
                <a:latin typeface="맑은 고딕"/>
                <a:ea typeface="맑은 고딕"/>
              </a:rPr>
              <a:t>Outline</a:t>
            </a: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45EC4A9-FE6A-48EC-B998-4B7AD00BB17C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05319" y="1287713"/>
            <a:ext cx="9285514" cy="400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1240" lvl="0" indent="-47124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3300" dirty="0"/>
              <a:t>소개</a:t>
            </a:r>
            <a:endParaRPr lang="ko-KR" altLang="en-US" sz="1800" dirty="0"/>
          </a:p>
          <a:p>
            <a:pPr marL="471240" lvl="0" indent="-47124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3300" dirty="0"/>
              <a:t>게임 시나리오</a:t>
            </a:r>
          </a:p>
          <a:p>
            <a:pPr marL="471240" lvl="0" indent="-47124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3300" dirty="0"/>
              <a:t>게임 방법</a:t>
            </a:r>
            <a:endParaRPr lang="en-US" altLang="ko-KR" sz="3300" dirty="0"/>
          </a:p>
          <a:p>
            <a:pPr marL="471240" lvl="0" indent="-471240">
              <a:lnSpc>
                <a:spcPct val="200000"/>
              </a:lnSpc>
              <a:buFont typeface="Arial"/>
              <a:buChar char="•"/>
              <a:defRPr/>
            </a:pPr>
            <a:r>
              <a:rPr lang="ko-KR" altLang="en-US" sz="3300" dirty="0"/>
              <a:t>치료 분석 방법</a:t>
            </a:r>
            <a:endParaRPr lang="en-US" altLang="ko-KR" sz="33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97392" y="6264961"/>
            <a:ext cx="2994608" cy="593038"/>
          </a:xfrm>
          <a:prstGeom prst="rect">
            <a:avLst/>
          </a:prstGeom>
        </p:spPr>
      </p:pic>
    </p:spTree>
  </p:cSld>
  <p:clrMapOvr>
    <a:masterClrMapping/>
  </p:clrMapOvr>
  <p:transition advTm="3542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14692" y="6553740"/>
            <a:ext cx="777307" cy="304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252703"/>
            <a:ext cx="2824717" cy="6052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방법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45EC4A9-FE6A-48EC-B998-4B7AD00BB17C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794132" y="1323171"/>
            <a:ext cx="7229820" cy="286897"/>
          </a:xfrm>
          <a:prstGeom prst="rect">
            <a:avLst/>
          </a:prstGeom>
        </p:spPr>
        <p:txBody>
          <a:bodyPr wrap="square"/>
          <a:lstStyle/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latin typeface="나눔고딕"/>
                <a:ea typeface="나눔고딕"/>
              </a:rPr>
              <a:t>- Level 5: </a:t>
            </a:r>
            <a:r>
              <a:rPr lang="ko-KR" altLang="en-US" b="1">
                <a:latin typeface="나눔고딕"/>
                <a:ea typeface="나눔고딕"/>
              </a:rPr>
              <a:t>동물 찾기</a:t>
            </a:r>
          </a:p>
        </p:txBody>
      </p:sp>
      <p:sp>
        <p:nvSpPr>
          <p:cNvPr id="29" name="가로 글상자 28"/>
          <p:cNvSpPr txBox="1"/>
          <p:nvPr/>
        </p:nvSpPr>
        <p:spPr>
          <a:xfrm>
            <a:off x="2708672" y="5796724"/>
            <a:ext cx="1738312" cy="250031"/>
          </a:xfrm>
          <a:prstGeom prst="rect">
            <a:avLst/>
          </a:prstGeom>
        </p:spPr>
        <p:txBody>
          <a:bodyPr wrap="square"/>
          <a:lstStyle/>
          <a:p>
            <a:pPr lvl="0">
              <a:defRPr/>
            </a:pPr>
            <a:r>
              <a:rPr lang="ko-KR" altLang="en-US" b="1">
                <a:latin typeface="나눔고딕"/>
                <a:ea typeface="나눔고딕"/>
              </a:rPr>
              <a:t>정답</a:t>
            </a:r>
          </a:p>
        </p:txBody>
      </p:sp>
      <p:sp>
        <p:nvSpPr>
          <p:cNvPr id="31" name="가로 글상자 30"/>
          <p:cNvSpPr txBox="1"/>
          <p:nvPr/>
        </p:nvSpPr>
        <p:spPr>
          <a:xfrm>
            <a:off x="8564166" y="5796724"/>
            <a:ext cx="1738312" cy="250031"/>
          </a:xfrm>
          <a:prstGeom prst="rect">
            <a:avLst/>
          </a:prstGeom>
        </p:spPr>
        <p:txBody>
          <a:bodyPr wrap="square"/>
          <a:lstStyle/>
          <a:p>
            <a:pPr lvl="0"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</a:rPr>
              <a:t>오답</a:t>
            </a:r>
          </a:p>
        </p:txBody>
      </p:sp>
      <p:pic>
        <p:nvPicPr>
          <p:cNvPr id="41" name="그림 40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12076" y="1980247"/>
            <a:ext cx="5400675" cy="3600450"/>
          </a:xfrm>
          <a:prstGeom prst="rect">
            <a:avLst/>
          </a:prstGeom>
        </p:spPr>
      </p:pic>
      <p:pic>
        <p:nvPicPr>
          <p:cNvPr id="42" name="그림 4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6408801" y="1980247"/>
            <a:ext cx="5400675" cy="360045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</p:spTree>
  </p:cSld>
  <p:clrMapOvr>
    <a:masterClrMapping/>
  </p:clrMapOvr>
  <p:transition advTm="3839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14692" y="6553740"/>
            <a:ext cx="777307" cy="304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252703"/>
            <a:ext cx="2824717" cy="6052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환자 구별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45EC4A9-FE6A-48EC-B998-4B7AD00BB17C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794132" y="1323171"/>
            <a:ext cx="7229820" cy="286897"/>
          </a:xfrm>
          <a:prstGeom prst="rect">
            <a:avLst/>
          </a:prstGeom>
        </p:spPr>
        <p:txBody>
          <a:bodyPr wrap="square"/>
          <a:lstStyle/>
          <a:p>
            <a:pPr marL="0" lvl="0" indent="0">
              <a:buFont typeface="Wingdings"/>
              <a:buNone/>
              <a:defRPr/>
            </a:pPr>
            <a:r>
              <a:rPr lang="en-US" altLang="ko-KR" b="1" dirty="0">
                <a:latin typeface="나눔고딕"/>
                <a:ea typeface="나눔고딕"/>
              </a:rPr>
              <a:t>- </a:t>
            </a:r>
            <a:r>
              <a:rPr lang="ko-KR" altLang="en-US" b="1" dirty="0">
                <a:latin typeface="나눔고딕"/>
                <a:ea typeface="나눔고딕"/>
              </a:rPr>
              <a:t>환자 고유 </a:t>
            </a:r>
            <a:r>
              <a:rPr lang="en-US" altLang="ko-KR" b="1" dirty="0">
                <a:latin typeface="나눔고딕"/>
                <a:ea typeface="나눔고딕"/>
              </a:rPr>
              <a:t>ID</a:t>
            </a:r>
            <a:r>
              <a:rPr lang="ko-KR" altLang="en-US" b="1" dirty="0">
                <a:latin typeface="나눔고딕"/>
                <a:ea typeface="나눔고딕"/>
              </a:rPr>
              <a:t>로 게임 점수를 분석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D7C3DB-4135-067B-895A-DC72AE77A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840980"/>
            <a:ext cx="10972800" cy="471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57041"/>
      </p:ext>
    </p:extLst>
  </p:cSld>
  <p:clrMapOvr>
    <a:masterClrMapping/>
  </p:clrMapOvr>
  <p:transition advTm="3839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14692" y="6553740"/>
            <a:ext cx="777307" cy="304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252703"/>
            <a:ext cx="2824717" cy="6052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인공지능 사용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45EC4A9-FE6A-48EC-B998-4B7AD00BB17C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794132" y="1323171"/>
            <a:ext cx="7229820" cy="286897"/>
          </a:xfrm>
          <a:prstGeom prst="rect">
            <a:avLst/>
          </a:prstGeom>
        </p:spPr>
        <p:txBody>
          <a:bodyPr wrap="square"/>
          <a:lstStyle/>
          <a:p>
            <a:pPr marL="0" lvl="0" indent="0">
              <a:buFont typeface="Wingdings"/>
              <a:buNone/>
              <a:defRPr/>
            </a:pPr>
            <a:r>
              <a:rPr lang="en-US" altLang="ko-KR" b="1" dirty="0">
                <a:latin typeface="나눔고딕"/>
                <a:ea typeface="나눔고딕"/>
              </a:rPr>
              <a:t>- </a:t>
            </a:r>
            <a:r>
              <a:rPr lang="ko-KR" altLang="en-US" b="1" dirty="0">
                <a:latin typeface="나눔고딕"/>
                <a:ea typeface="나눔고딕"/>
              </a:rPr>
              <a:t>점수 변화 감지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0EE345-4D54-0E5A-DFA8-0CB89A5A6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840979"/>
            <a:ext cx="10972800" cy="471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1568"/>
      </p:ext>
    </p:extLst>
  </p:cSld>
  <p:clrMapOvr>
    <a:masterClrMapping/>
  </p:clrMapOvr>
  <p:transition advTm="3839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8179" y="6264961"/>
            <a:ext cx="1930832" cy="5930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78632" y="1291107"/>
            <a:ext cx="9034735" cy="4275786"/>
          </a:xfr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en-US" altLang="ko-KR" sz="9600" b="1"/>
              <a:t>Q &amp; A</a:t>
            </a:r>
            <a:endParaRPr lang="en-US" altLang="ko-KR" sz="6000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45EC4A9-FE6A-48EC-B998-4B7AD00BB17C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</p:spTree>
  </p:cSld>
  <p:clrMapOvr>
    <a:masterClrMapping/>
  </p:clrMapOvr>
  <p:transition advTm="3673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76552"/>
            <a:ext cx="10972800" cy="4900054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치매 진행을 늦추고 증상 완화를 위한 자극 훈련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stimulate</a:t>
            </a:r>
            <a:r>
              <a:rPr lang="ko-KR" altLang="en-US"/>
              <a:t>로부터 </a:t>
            </a:r>
            <a:r>
              <a:rPr lang="en-US" altLang="ko-KR"/>
              <a:t>stimu</a:t>
            </a:r>
            <a:r>
              <a:rPr lang="ko-KR" altLang="en-US"/>
              <a:t>를 빌려 친숙한 이름 </a:t>
            </a:r>
            <a:r>
              <a:rPr lang="en-US" altLang="ko-KR"/>
              <a:t>stimu stimu</a:t>
            </a:r>
            <a:r>
              <a:rPr lang="ko-KR" altLang="en-US"/>
              <a:t>로 설정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개인 별 치매 정도에 따른 난이도 </a:t>
            </a:r>
            <a:r>
              <a:rPr lang="en-US" altLang="ko-KR"/>
              <a:t>5</a:t>
            </a:r>
            <a:r>
              <a:rPr lang="ko-KR" altLang="en-US"/>
              <a:t>단계</a:t>
            </a:r>
            <a:r>
              <a:rPr lang="en-US" altLang="ko-KR"/>
              <a:t> </a:t>
            </a:r>
            <a:r>
              <a:rPr lang="ko-KR" altLang="en-US"/>
              <a:t>조절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환자 보호자를 위한 게임 커뮤니티 개설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소리</a:t>
            </a:r>
            <a:r>
              <a:rPr lang="en-US" altLang="ko-KR"/>
              <a:t>,</a:t>
            </a:r>
            <a:r>
              <a:rPr lang="ko-KR" altLang="en-US"/>
              <a:t> 신체 활동</a:t>
            </a:r>
            <a:r>
              <a:rPr lang="en-US" altLang="ko-KR"/>
              <a:t>,</a:t>
            </a:r>
            <a:r>
              <a:rPr lang="ko-KR" altLang="en-US"/>
              <a:t> 인지 카드 훈련을 이용</a:t>
            </a:r>
          </a:p>
          <a:p>
            <a:pPr marL="109728" lvl="0" indent="0">
              <a:buNone/>
              <a:defRPr/>
            </a:pPr>
            <a:endParaRPr lang="ko-KR" altLang="en-US"/>
          </a:p>
          <a:p>
            <a:pPr marL="109728" lvl="0" indent="0">
              <a:buNone/>
              <a:defRPr/>
            </a:pPr>
            <a:endParaRPr lang="ko-KR" altLang="en-US"/>
          </a:p>
          <a:p>
            <a:pPr marL="109728" lvl="0" indent="0">
              <a:buNone/>
              <a:defRPr/>
            </a:pPr>
            <a:endParaRPr lang="ko-KR" altLang="en-US"/>
          </a:p>
          <a:p>
            <a:pPr marL="109728" lvl="0" indent="0">
              <a:buNone/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marL="109728" lvl="0" indent="0">
              <a:buNone/>
              <a:defRPr/>
            </a:pPr>
            <a:endParaRPr lang="en-US" altLang="ko-KR"/>
          </a:p>
          <a:p>
            <a:pPr marL="109728" lvl="0" indent="0">
              <a:buNone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45EC4A9-FE6A-48EC-B998-4B7AD00BB17C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6252703"/>
            <a:ext cx="2824717" cy="6052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13417" y="6245911"/>
            <a:ext cx="2978582" cy="593038"/>
          </a:xfrm>
          <a:prstGeom prst="rect">
            <a:avLst/>
          </a:prstGeom>
        </p:spPr>
      </p:pic>
    </p:spTree>
  </p:cSld>
  <p:clrMapOvr>
    <a:masterClrMapping/>
  </p:clrMapOvr>
  <p:transition advTm="4286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인지 강화</a:t>
            </a:r>
            <a:r>
              <a:rPr lang="en-US" altLang="ko-KR" dirty="0"/>
              <a:t>, </a:t>
            </a:r>
            <a:r>
              <a:rPr lang="ko-KR" altLang="en-US" dirty="0"/>
              <a:t>자극 훈련 예시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45EC4A9-FE6A-48EC-B998-4B7AD00BB17C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6252703"/>
            <a:ext cx="2824717" cy="6052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13417" y="6245911"/>
            <a:ext cx="2978582" cy="5930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6B31A7-A355-8377-E148-BFDBE18BE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742" y="1637906"/>
            <a:ext cx="9632515" cy="4900054"/>
          </a:xfrm>
          <a:prstGeom prst="rect">
            <a:avLst/>
          </a:prstGeom>
        </p:spPr>
      </p:pic>
      <p:sp>
        <p:nvSpPr>
          <p:cNvPr id="17" name="가로 글상자 6">
            <a:extLst>
              <a:ext uri="{FF2B5EF4-FFF2-40B4-BE49-F238E27FC236}">
                <a16:creationId xmlns:a16="http://schemas.microsoft.com/office/drawing/2014/main" id="{0055172B-0BAA-C79D-E9E1-4626DED61A9F}"/>
              </a:ext>
            </a:extLst>
          </p:cNvPr>
          <p:cNvSpPr txBox="1"/>
          <p:nvPr/>
        </p:nvSpPr>
        <p:spPr>
          <a:xfrm>
            <a:off x="794132" y="1323171"/>
            <a:ext cx="7229820" cy="286897"/>
          </a:xfrm>
          <a:prstGeom prst="rect">
            <a:avLst/>
          </a:prstGeom>
        </p:spPr>
        <p:txBody>
          <a:bodyPr wrap="square"/>
          <a:lstStyle/>
          <a:p>
            <a:pPr marL="0" lvl="0" indent="0">
              <a:buFont typeface="Wingdings"/>
              <a:buNone/>
              <a:defRPr/>
            </a:pPr>
            <a:r>
              <a:rPr lang="en-US" altLang="ko-KR" b="1" dirty="0">
                <a:latin typeface="나눔고딕"/>
                <a:ea typeface="나눔고딕"/>
              </a:rPr>
              <a:t>- </a:t>
            </a:r>
            <a:r>
              <a:rPr lang="ko-KR" altLang="en-US" b="1" dirty="0">
                <a:latin typeface="나눔고딕"/>
                <a:ea typeface="나눔고딕"/>
              </a:rPr>
              <a:t>대전광역시 대덕구노인종합복지관 </a:t>
            </a:r>
          </a:p>
        </p:txBody>
      </p:sp>
    </p:spTree>
    <p:extLst>
      <p:ext uri="{BB962C8B-B14F-4D97-AF65-F5344CB8AC3E}">
        <p14:creationId xmlns:p14="http://schemas.microsoft.com/office/powerpoint/2010/main" val="1651483743"/>
      </p:ext>
    </p:extLst>
  </p:cSld>
  <p:clrMapOvr>
    <a:masterClrMapping/>
  </p:clrMapOvr>
  <p:transition advTm="4286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시나리오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810041"/>
            <a:ext cx="10972800" cy="4900054"/>
          </a:xfrm>
        </p:spPr>
        <p:txBody>
          <a:bodyPr/>
          <a:lstStyle/>
          <a:p>
            <a:pPr lvl="0">
              <a:buFont typeface="Wingdings"/>
              <a:buChar char="§"/>
              <a:defRPr/>
            </a:pPr>
            <a:r>
              <a:rPr lang="en-US" altLang="ko-KR" b="0"/>
              <a:t>Jack &amp; Rose</a:t>
            </a:r>
          </a:p>
          <a:p>
            <a:pPr lvl="1">
              <a:defRPr/>
            </a:pPr>
            <a:r>
              <a:rPr lang="ko-KR" altLang="en-US">
                <a:solidFill>
                  <a:schemeClr val="tx1"/>
                </a:solidFill>
              </a:rPr>
              <a:t> 친밀감을 위해 비슷한 나이대로 설정</a:t>
            </a:r>
          </a:p>
          <a:p>
            <a:pPr lvl="1">
              <a:defRPr/>
            </a:pPr>
            <a:endParaRPr lang="ko-KR" altLang="en-US">
              <a:solidFill>
                <a:schemeClr val="tx1"/>
              </a:solidFill>
            </a:endParaRPr>
          </a:p>
          <a:p>
            <a:pPr marL="411480" lvl="1" indent="0"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  <a:p>
            <a:pPr marL="411480" lvl="1" indent="0"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  <a:p>
            <a:pPr marL="411480" lvl="1" indent="0"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45EC4A9-FE6A-48EC-B998-4B7AD00BB17C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252703"/>
            <a:ext cx="2824717" cy="605297"/>
          </a:xfrm>
          <a:prstGeom prst="rect">
            <a:avLst/>
          </a:prstGeom>
        </p:spPr>
      </p:pic>
      <p:sp>
        <p:nvSpPr>
          <p:cNvPr id="7" name="가로 글상자 6"/>
          <p:cNvSpPr txBox="1"/>
          <p:nvPr/>
        </p:nvSpPr>
        <p:spPr>
          <a:xfrm>
            <a:off x="794132" y="1323171"/>
            <a:ext cx="7229820" cy="286897"/>
          </a:xfrm>
          <a:prstGeom prst="rect">
            <a:avLst/>
          </a:prstGeom>
        </p:spPr>
        <p:txBody>
          <a:bodyPr wrap="square"/>
          <a:lstStyle/>
          <a:p>
            <a:pPr marL="0" lvl="0" indent="0">
              <a:buFont typeface="Wingdings"/>
              <a:buNone/>
              <a:defRPr/>
            </a:pPr>
            <a:r>
              <a:rPr lang="en-US" altLang="ko-KR" b="1" dirty="0">
                <a:latin typeface="나눔고딕"/>
                <a:ea typeface="나눔고딕"/>
              </a:rPr>
              <a:t>-</a:t>
            </a:r>
            <a:r>
              <a:rPr lang="ko-KR" altLang="en-US" b="1" dirty="0">
                <a:latin typeface="나눔고딕"/>
                <a:ea typeface="나눔고딕"/>
              </a:rPr>
              <a:t> </a:t>
            </a:r>
            <a:r>
              <a:rPr lang="en-US" altLang="ko-KR" b="1" dirty="0">
                <a:latin typeface="나눔고딕"/>
                <a:ea typeface="나눔고딕"/>
              </a:rPr>
              <a:t>NPC(Non-Player-</a:t>
            </a:r>
            <a:r>
              <a:rPr lang="en-US" altLang="ko-KR" dirty="0">
                <a:latin typeface="나눔고딕"/>
                <a:ea typeface="나눔고딕"/>
              </a:rPr>
              <a:t>character</a:t>
            </a:r>
            <a:r>
              <a:rPr lang="en-US" altLang="ko-KR" b="1" dirty="0">
                <a:latin typeface="나눔고딕"/>
                <a:ea typeface="나눔고딕"/>
              </a:rPr>
              <a:t>)</a:t>
            </a:r>
            <a:r>
              <a:rPr lang="ko-KR" altLang="en-US" b="1" dirty="0">
                <a:latin typeface="나눔고딕"/>
                <a:ea typeface="나눔고딕"/>
              </a:rPr>
              <a:t>의 역할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lum/>
          </a:blip>
          <a:srcRect t="16890"/>
          <a:stretch>
            <a:fillRect/>
          </a:stretch>
        </p:blipFill>
        <p:spPr>
          <a:xfrm>
            <a:off x="3591742" y="3043894"/>
            <a:ext cx="4681945" cy="33119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</p:spTree>
  </p:cSld>
  <p:clrMapOvr>
    <a:masterClrMapping/>
  </p:clrMapOvr>
  <p:transition advTm="3777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게임 시나리오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810041"/>
            <a:ext cx="10972800" cy="4900054"/>
          </a:xfrm>
        </p:spPr>
        <p:txBody>
          <a:bodyPr/>
          <a:lstStyle/>
          <a:p>
            <a:pPr lvl="0">
              <a:buFont typeface="Wingdings"/>
              <a:buChar char="§"/>
              <a:defRPr/>
            </a:pPr>
            <a:r>
              <a:rPr lang="en-US" altLang="ko-KR" b="0" dirty="0"/>
              <a:t>Jack &amp; Rose</a:t>
            </a:r>
          </a:p>
          <a:p>
            <a:pPr lvl="1">
              <a:defRPr/>
            </a:pPr>
            <a:r>
              <a:rPr lang="ko-KR" altLang="en-US" dirty="0">
                <a:solidFill>
                  <a:schemeClr val="tx1"/>
                </a:solidFill>
              </a:rPr>
              <a:t>진행 도움</a:t>
            </a:r>
          </a:p>
          <a:p>
            <a:pPr lvl="1">
              <a:defRPr/>
            </a:pPr>
            <a:endParaRPr lang="ko-KR" altLang="en-US" dirty="0">
              <a:solidFill>
                <a:schemeClr val="tx1"/>
              </a:solidFill>
            </a:endParaRPr>
          </a:p>
          <a:p>
            <a:pPr marL="411480" lvl="1" indent="0">
              <a:buNone/>
              <a:defRPr/>
            </a:pPr>
            <a:endParaRPr lang="ko-KR" altLang="en-US" dirty="0">
              <a:solidFill>
                <a:schemeClr val="tx1"/>
              </a:solidFill>
            </a:endParaRPr>
          </a:p>
          <a:p>
            <a:pPr marL="411480" lvl="1" indent="0">
              <a:buNone/>
              <a:defRPr/>
            </a:pPr>
            <a:endParaRPr lang="ko-KR" altLang="en-US" dirty="0">
              <a:solidFill>
                <a:schemeClr val="tx1"/>
              </a:solidFill>
            </a:endParaRPr>
          </a:p>
          <a:p>
            <a:pPr marL="411480" lvl="1" indent="0">
              <a:buNone/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45EC4A9-FE6A-48EC-B998-4B7AD00BB17C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6252703"/>
            <a:ext cx="2824717" cy="605297"/>
          </a:xfrm>
          <a:prstGeom prst="rect">
            <a:avLst/>
          </a:prstGeom>
        </p:spPr>
      </p:pic>
      <p:sp>
        <p:nvSpPr>
          <p:cNvPr id="7" name="가로 글상자 6"/>
          <p:cNvSpPr txBox="1"/>
          <p:nvPr/>
        </p:nvSpPr>
        <p:spPr>
          <a:xfrm>
            <a:off x="794132" y="1323171"/>
            <a:ext cx="7229820" cy="286897"/>
          </a:xfrm>
          <a:prstGeom prst="rect">
            <a:avLst/>
          </a:prstGeom>
        </p:spPr>
        <p:txBody>
          <a:bodyPr wrap="square"/>
          <a:lstStyle/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latin typeface="나눔고딕"/>
                <a:ea typeface="나눔고딕"/>
              </a:rPr>
              <a:t>-</a:t>
            </a:r>
            <a:r>
              <a:rPr lang="ko-KR" altLang="en-US" b="1">
                <a:latin typeface="나눔고딕"/>
                <a:ea typeface="나눔고딕"/>
              </a:rPr>
              <a:t> </a:t>
            </a:r>
            <a:r>
              <a:rPr lang="en-US" altLang="ko-KR" b="1">
                <a:latin typeface="나눔고딕"/>
                <a:ea typeface="나눔고딕"/>
              </a:rPr>
              <a:t>NPC(Non-Player-</a:t>
            </a:r>
            <a:r>
              <a:rPr lang="en-US" altLang="ko-KR">
                <a:latin typeface="나눔고딕"/>
                <a:ea typeface="나눔고딕"/>
              </a:rPr>
              <a:t>character</a:t>
            </a:r>
            <a:r>
              <a:rPr lang="en-US" altLang="ko-KR" b="1">
                <a:latin typeface="나눔고딕"/>
                <a:ea typeface="나눔고딕"/>
              </a:rPr>
              <a:t>)</a:t>
            </a:r>
            <a:r>
              <a:rPr lang="ko-KR" altLang="en-US" b="1">
                <a:latin typeface="나눔고딕"/>
                <a:ea typeface="나눔고딕"/>
              </a:rPr>
              <a:t>의 역할</a:t>
            </a:r>
          </a:p>
        </p:txBody>
      </p:sp>
      <p:pic>
        <p:nvPicPr>
          <p:cNvPr id="9" name="그림 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220021" y="2954901"/>
            <a:ext cx="5400675" cy="36004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8244E0-9970-3BA9-6754-737CA0EAB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337" y="2954901"/>
            <a:ext cx="4968311" cy="12282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75D4B2-F0E1-D982-6EC7-8640D8C18C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336" y="4461444"/>
            <a:ext cx="4968311" cy="12282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D9CC28-67AE-71B9-16C4-DE471F3B468C}"/>
              </a:ext>
            </a:extLst>
          </p:cNvPr>
          <p:cNvSpPr txBox="1"/>
          <p:nvPr/>
        </p:nvSpPr>
        <p:spPr>
          <a:xfrm>
            <a:off x="10040463" y="6478799"/>
            <a:ext cx="215153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ko-KR" altLang="en-US" dirty="0"/>
              <a:t>국민건강보험</a:t>
            </a: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  <p:transition advTm="3866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14692" y="6553740"/>
            <a:ext cx="777307" cy="304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252703"/>
            <a:ext cx="2824717" cy="6052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시나리오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810041"/>
            <a:ext cx="10972800" cy="4900054"/>
          </a:xfrm>
        </p:spPr>
        <p:txBody>
          <a:bodyPr/>
          <a:lstStyle/>
          <a:p>
            <a:pPr lvl="0">
              <a:buFont typeface="Wingdings"/>
              <a:buChar char="§"/>
              <a:defRPr/>
            </a:pPr>
            <a:r>
              <a:rPr lang="en-US" altLang="ko-KR" b="0"/>
              <a:t>Jack &amp; Rose</a:t>
            </a:r>
          </a:p>
          <a:p>
            <a:pPr lvl="1">
              <a:defRPr/>
            </a:pPr>
            <a:r>
              <a:rPr lang="ko-KR" altLang="en-US">
                <a:solidFill>
                  <a:schemeClr val="tx1"/>
                </a:solidFill>
              </a:rPr>
              <a:t> 문제 출제</a:t>
            </a:r>
          </a:p>
          <a:p>
            <a:pPr marL="411480" lvl="1" indent="0">
              <a:buNone/>
              <a:defRPr/>
            </a:pPr>
            <a:r>
              <a:rPr lang="en-US" altLang="ko-KR">
                <a:solidFill>
                  <a:schemeClr val="tx1"/>
                </a:solidFill>
              </a:rPr>
              <a:t>                                                LEVEL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1:</a:t>
            </a:r>
          </a:p>
          <a:p>
            <a:pPr marL="411480" lvl="1" indent="0"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  <a:p>
            <a:pPr marL="411480" lvl="1" indent="0">
              <a:buNone/>
              <a:defRPr/>
            </a:pPr>
            <a:r>
              <a:rPr lang="en-US" altLang="ko-KR">
                <a:solidFill>
                  <a:schemeClr val="tx1"/>
                </a:solidFill>
              </a:rPr>
              <a:t>                                                LEVEL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2:</a:t>
            </a:r>
          </a:p>
          <a:p>
            <a:pPr marL="411480" lvl="1" indent="0">
              <a:buNone/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 marL="411480" lvl="1" indent="0">
              <a:buNone/>
              <a:defRPr/>
            </a:pPr>
            <a:r>
              <a:rPr lang="en-US" altLang="ko-KR">
                <a:solidFill>
                  <a:schemeClr val="tx1"/>
                </a:solidFill>
              </a:rPr>
              <a:t>                                                LEVEL 3:</a:t>
            </a:r>
          </a:p>
          <a:p>
            <a:pPr marL="411480" lvl="1" indent="0">
              <a:buNone/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 marL="411480" lvl="1" indent="0">
              <a:buNone/>
              <a:defRPr/>
            </a:pPr>
            <a:r>
              <a:rPr lang="en-US" altLang="ko-KR">
                <a:solidFill>
                  <a:schemeClr val="tx1"/>
                </a:solidFill>
              </a:rPr>
              <a:t>                                                LEVEL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4:</a:t>
            </a:r>
          </a:p>
          <a:p>
            <a:pPr marL="411480" lvl="1" indent="0">
              <a:buNone/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 marL="411480" lvl="1" indent="0">
              <a:buNone/>
              <a:defRPr/>
            </a:pPr>
            <a:r>
              <a:rPr lang="en-US" altLang="ko-KR">
                <a:solidFill>
                  <a:schemeClr val="tx1"/>
                </a:solidFill>
              </a:rPr>
              <a:t>                                                LEVEL 5: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45EC4A9-FE6A-48EC-B998-4B7AD00BB17C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794132" y="1323171"/>
            <a:ext cx="7229820" cy="286897"/>
          </a:xfrm>
          <a:prstGeom prst="rect">
            <a:avLst/>
          </a:prstGeom>
        </p:spPr>
        <p:txBody>
          <a:bodyPr wrap="square"/>
          <a:lstStyle/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latin typeface="나눔고딕"/>
                <a:ea typeface="나눔고딕"/>
              </a:rPr>
              <a:t>-</a:t>
            </a:r>
            <a:r>
              <a:rPr lang="ko-KR" altLang="en-US" b="1">
                <a:latin typeface="나눔고딕"/>
                <a:ea typeface="나눔고딕"/>
              </a:rPr>
              <a:t> </a:t>
            </a:r>
            <a:r>
              <a:rPr lang="en-US" altLang="ko-KR" b="1">
                <a:latin typeface="나눔고딕"/>
                <a:ea typeface="나눔고딕"/>
              </a:rPr>
              <a:t>NPC(Non-Player-</a:t>
            </a:r>
            <a:r>
              <a:rPr lang="en-US" altLang="ko-KR">
                <a:latin typeface="나눔고딕"/>
                <a:ea typeface="나눔고딕"/>
              </a:rPr>
              <a:t>character</a:t>
            </a:r>
            <a:r>
              <a:rPr lang="en-US" altLang="ko-KR" b="1">
                <a:latin typeface="나눔고딕"/>
                <a:ea typeface="나눔고딕"/>
              </a:rPr>
              <a:t>)</a:t>
            </a:r>
            <a:r>
              <a:rPr lang="ko-KR" altLang="en-US" b="1">
                <a:latin typeface="나눔고딕"/>
                <a:ea typeface="나눔고딕"/>
              </a:rPr>
              <a:t>의 역할</a:t>
            </a:r>
          </a:p>
        </p:txBody>
      </p:sp>
      <p:pic>
        <p:nvPicPr>
          <p:cNvPr id="12" name="그림 11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7128891" y="2689860"/>
            <a:ext cx="4680585" cy="720090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7128891" y="3457575"/>
            <a:ext cx="4680585" cy="720090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7128891" y="4262284"/>
            <a:ext cx="4680585" cy="72009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>
            <a:lum/>
          </a:blip>
          <a:srcRect t="16890"/>
          <a:stretch>
            <a:fillRect/>
          </a:stretch>
        </p:blipFill>
        <p:spPr>
          <a:xfrm>
            <a:off x="937804" y="3275214"/>
            <a:ext cx="3620586" cy="2468316"/>
          </a:xfrm>
          <a:prstGeom prst="rect">
            <a:avLst/>
          </a:prstGeom>
        </p:spPr>
      </p:pic>
      <p:pic>
        <p:nvPicPr>
          <p:cNvPr id="17" name="그림 16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7128891" y="5116268"/>
            <a:ext cx="4680585" cy="7200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7128891" y="5993388"/>
            <a:ext cx="4680585" cy="720090"/>
          </a:xfrm>
          <a:prstGeom prst="rect">
            <a:avLst/>
          </a:prstGeom>
        </p:spPr>
      </p:pic>
    </p:spTree>
  </p:cSld>
  <p:clrMapOvr>
    <a:masterClrMapping/>
  </p:clrMapOvr>
  <p:transition advTm="3608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14692" y="6553740"/>
            <a:ext cx="777307" cy="304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252703"/>
            <a:ext cx="2824717" cy="6052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시나리오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810041"/>
            <a:ext cx="10972800" cy="4900054"/>
          </a:xfrm>
        </p:spPr>
        <p:txBody>
          <a:bodyPr/>
          <a:lstStyle/>
          <a:p>
            <a:pPr lvl="0">
              <a:buFont typeface="Wingdings"/>
              <a:buChar char="§"/>
              <a:defRPr/>
            </a:pPr>
            <a:r>
              <a:rPr lang="en-US" altLang="ko-KR">
                <a:solidFill>
                  <a:schemeClr val="tx1"/>
                </a:solidFill>
              </a:rPr>
              <a:t> Play Controller</a:t>
            </a:r>
          </a:p>
          <a:p>
            <a:pPr lvl="0">
              <a:buFont typeface="Wingdings"/>
              <a:buChar char="§"/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 lvl="0">
              <a:buFont typeface="Wingdings"/>
              <a:buChar char="§"/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 lvl="0">
              <a:buFont typeface="Wingdings"/>
              <a:buChar char="§"/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 marL="509568" lvl="0" indent="-399840">
              <a:buFont typeface="Wingdings"/>
              <a:buChar char="§"/>
              <a:defRPr/>
            </a:pPr>
            <a:r>
              <a:rPr lang="en-US" altLang="ko-KR">
                <a:solidFill>
                  <a:schemeClr val="tx1"/>
                </a:solidFill>
              </a:rPr>
              <a:t>Setting Controller</a:t>
            </a:r>
          </a:p>
          <a:p>
            <a:pPr marL="109728" lvl="0" indent="0">
              <a:buFont typeface="Wingdings"/>
              <a:buNone/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 lvl="0">
              <a:buFont typeface="Wingdings"/>
              <a:buChar char="§"/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 marL="109728" lvl="0" indent="0">
              <a:buFont typeface="Wingdings"/>
              <a:buNone/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45EC4A9-FE6A-48EC-B998-4B7AD00BB17C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794132" y="1323171"/>
            <a:ext cx="7229820" cy="286897"/>
          </a:xfrm>
          <a:prstGeom prst="rect">
            <a:avLst/>
          </a:prstGeom>
        </p:spPr>
        <p:txBody>
          <a:bodyPr wrap="square"/>
          <a:lstStyle/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latin typeface="나눔고딕"/>
                <a:ea typeface="나눔고딕"/>
              </a:rPr>
              <a:t>- Controller </a:t>
            </a:r>
          </a:p>
        </p:txBody>
      </p:sp>
      <p:pic>
        <p:nvPicPr>
          <p:cNvPr id="19" name="그림 18"/>
          <p:cNvPicPr/>
          <p:nvPr/>
        </p:nvPicPr>
        <p:blipFill rotWithShape="1">
          <a:blip r:embed="rId5"/>
          <a:srcRect l="9420" t="9160" r="11090" b="6300"/>
          <a:stretch>
            <a:fillRect/>
          </a:stretch>
        </p:blipFill>
        <p:spPr>
          <a:xfrm>
            <a:off x="2479778" y="2348865"/>
            <a:ext cx="2160270" cy="1080135"/>
          </a:xfrm>
          <a:prstGeom prst="rect">
            <a:avLst/>
          </a:prstGeom>
        </p:spPr>
      </p:pic>
      <p:sp>
        <p:nvSpPr>
          <p:cNvPr id="20" name="가로 글상자 19"/>
          <p:cNvSpPr txBox="1"/>
          <p:nvPr/>
        </p:nvSpPr>
        <p:spPr>
          <a:xfrm>
            <a:off x="3036227" y="3429000"/>
            <a:ext cx="2020593" cy="203446"/>
          </a:xfrm>
          <a:prstGeom prst="rect">
            <a:avLst/>
          </a:prstGeom>
        </p:spPr>
        <p:txBody>
          <a:bodyPr wrap="square"/>
          <a:lstStyle/>
          <a:p>
            <a:pPr lvl="0">
              <a:defRPr/>
            </a:pPr>
            <a:r>
              <a:rPr lang="en-US" altLang="ko-KR" sz="1300">
                <a:latin typeface="나눔고딕"/>
                <a:ea typeface="나눔고딕"/>
              </a:rPr>
              <a:t>End button</a:t>
            </a:r>
          </a:p>
        </p:txBody>
      </p:sp>
      <p:pic>
        <p:nvPicPr>
          <p:cNvPr id="21" name="그림 20"/>
          <p:cNvPicPr/>
          <p:nvPr/>
        </p:nvPicPr>
        <p:blipFill rotWithShape="1">
          <a:blip r:embed="rId6"/>
          <a:srcRect l="9720" t="12090" r="15120"/>
          <a:stretch>
            <a:fillRect/>
          </a:stretch>
        </p:blipFill>
        <p:spPr>
          <a:xfrm>
            <a:off x="7438956" y="2348865"/>
            <a:ext cx="2160270" cy="1080135"/>
          </a:xfrm>
          <a:prstGeom prst="rect">
            <a:avLst/>
          </a:prstGeom>
        </p:spPr>
      </p:pic>
      <p:sp>
        <p:nvSpPr>
          <p:cNvPr id="22" name="가로 글상자 21"/>
          <p:cNvSpPr txBox="1"/>
          <p:nvPr/>
        </p:nvSpPr>
        <p:spPr>
          <a:xfrm>
            <a:off x="7968136" y="3429000"/>
            <a:ext cx="2020593" cy="203446"/>
          </a:xfrm>
          <a:prstGeom prst="rect">
            <a:avLst/>
          </a:prstGeom>
        </p:spPr>
        <p:txBody>
          <a:bodyPr wrap="square"/>
          <a:lstStyle/>
          <a:p>
            <a:pPr lvl="0">
              <a:defRPr/>
            </a:pPr>
            <a:r>
              <a:rPr kumimoji="0" lang="en-US" altLang="ko-KR" sz="1300" b="0" i="0" u="none" strike="noStrike" kern="1200" cap="none" spc="0" normalizeH="0" baseline="0">
                <a:solidFill>
                  <a:srgbClr val="000000"/>
                </a:solidFill>
                <a:latin typeface="나눔고딕"/>
                <a:ea typeface="나눔고딕"/>
              </a:rPr>
              <a:t>Next button</a:t>
            </a:r>
          </a:p>
        </p:txBody>
      </p:sp>
      <p:pic>
        <p:nvPicPr>
          <p:cNvPr id="23" name="그림 2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3935730" y="4475320"/>
            <a:ext cx="4320540" cy="18002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</p:spTree>
  </p:cSld>
  <p:clrMapOvr>
    <a:masterClrMapping/>
  </p:clrMapOvr>
  <p:transition advTm="3237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14692" y="6553740"/>
            <a:ext cx="777307" cy="304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252703"/>
            <a:ext cx="2824717" cy="6052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게임 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45EC4A9-FE6A-48EC-B998-4B7AD00BB17C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794132" y="1323171"/>
            <a:ext cx="7229820" cy="286897"/>
          </a:xfrm>
          <a:prstGeom prst="rect">
            <a:avLst/>
          </a:prstGeom>
        </p:spPr>
        <p:txBody>
          <a:bodyPr wrap="square"/>
          <a:lstStyle/>
          <a:p>
            <a:pPr marL="0" lvl="0" indent="0">
              <a:buFont typeface="Wingdings"/>
              <a:buNone/>
              <a:defRPr/>
            </a:pPr>
            <a:r>
              <a:rPr lang="en-US" altLang="ko-KR" b="1" dirty="0">
                <a:latin typeface="나눔고딕"/>
                <a:ea typeface="나눔고딕"/>
              </a:rPr>
              <a:t>- </a:t>
            </a:r>
            <a:r>
              <a:rPr lang="ko-KR" altLang="en-US" b="1" dirty="0">
                <a:latin typeface="나눔고딕"/>
                <a:ea typeface="나눔고딕"/>
              </a:rPr>
              <a:t>환자 등록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4492" y="6264961"/>
            <a:ext cx="3337508" cy="5930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8362B4-9EAE-BDD8-29BD-2692D0934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840980"/>
            <a:ext cx="10972800" cy="471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42365"/>
      </p:ext>
    </p:extLst>
  </p:cSld>
  <p:clrMapOvr>
    <a:masterClrMapping/>
  </p:clrMapOvr>
  <p:transition advTm="3839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도시">
  <a:themeElements>
    <a:clrScheme name="요소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도시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>
        <a:ln>
          <a:tailEnd type="triangl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noFill/>
        <a:ln w="28575" algn="ctr">
          <a:solidFill>
            <a:srgbClr val="000000"/>
          </a:solidFill>
          <a:miter/>
          <a:tailEnd type="triangle" w="med" len="med"/>
        </a:ln>
      </a:spPr>
      <a:bodyPr/>
      <a:lstStyle/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411</Words>
  <Application>Microsoft Office PowerPoint</Application>
  <PresentationFormat>와이드스크린</PresentationFormat>
  <Paragraphs>163</Paragraphs>
  <Slides>23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굴림</vt:lpstr>
      <vt:lpstr>나눔고딕</vt:lpstr>
      <vt:lpstr>Malgun Gothic</vt:lpstr>
      <vt:lpstr>Malgun Gothic</vt:lpstr>
      <vt:lpstr>Arial</vt:lpstr>
      <vt:lpstr>Georgia</vt:lpstr>
      <vt:lpstr>Wingdings</vt:lpstr>
      <vt:lpstr>Wingdings 2</vt:lpstr>
      <vt:lpstr>도시</vt:lpstr>
      <vt:lpstr>PowerPoint 프레젠테이션</vt:lpstr>
      <vt:lpstr>Outline</vt:lpstr>
      <vt:lpstr>소개</vt:lpstr>
      <vt:lpstr>인지 강화, 자극 훈련 예시</vt:lpstr>
      <vt:lpstr>게임 시나리오</vt:lpstr>
      <vt:lpstr>게임 시나리오</vt:lpstr>
      <vt:lpstr>게임 시나리오</vt:lpstr>
      <vt:lpstr>게임 시나리오</vt:lpstr>
      <vt:lpstr>게임 방법</vt:lpstr>
      <vt:lpstr>게임 방법</vt:lpstr>
      <vt:lpstr>게임 방법</vt:lpstr>
      <vt:lpstr>게임 방법</vt:lpstr>
      <vt:lpstr>게임 방법</vt:lpstr>
      <vt:lpstr>게임 방법</vt:lpstr>
      <vt:lpstr>게임 방법</vt:lpstr>
      <vt:lpstr>게임 방법</vt:lpstr>
      <vt:lpstr>게임 방법</vt:lpstr>
      <vt:lpstr>게임 방법</vt:lpstr>
      <vt:lpstr>게임 방법</vt:lpstr>
      <vt:lpstr>게임 방법</vt:lpstr>
      <vt:lpstr>환자 구별</vt:lpstr>
      <vt:lpstr>인공지능 사용</vt:lpstr>
      <vt:lpstr>Q &amp; 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</cp:lastModifiedBy>
  <cp:revision>131</cp:revision>
  <dcterms:created xsi:type="dcterms:W3CDTF">2022-01-04T01:05:00Z</dcterms:created>
  <dcterms:modified xsi:type="dcterms:W3CDTF">2023-09-04T06:51:29Z</dcterms:modified>
  <cp:version/>
</cp:coreProperties>
</file>